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76" r:id="rId2"/>
    <p:sldId id="279" r:id="rId3"/>
    <p:sldId id="331" r:id="rId4"/>
    <p:sldId id="321" r:id="rId5"/>
    <p:sldId id="318" r:id="rId6"/>
    <p:sldId id="330" r:id="rId7"/>
    <p:sldId id="317" r:id="rId8"/>
    <p:sldId id="314" r:id="rId9"/>
    <p:sldId id="315" r:id="rId1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86420" autoAdjust="0"/>
  </p:normalViewPr>
  <p:slideViewPr>
    <p:cSldViewPr>
      <p:cViewPr varScale="1">
        <p:scale>
          <a:sx n="76" d="100"/>
          <a:sy n="76" d="100"/>
        </p:scale>
        <p:origin x="348"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27-10-2021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xmlns=""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a16="http://schemas.microsoft.com/office/drawing/2014/main" xmlns=""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a16="http://schemas.microsoft.com/office/drawing/2014/main" xmlns=""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10/27/2021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tiff"/><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4.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smtClean="0">
                <a:solidFill>
                  <a:schemeClr val="bg1"/>
                </a:solidFill>
                <a:latin typeface="Patua One" pitchFamily="2" charset="0"/>
              </a:rPr>
              <a:t>ABAP on Hana</a:t>
            </a:r>
            <a:br>
              <a:rPr lang="en-IN" sz="6000" b="0" dirty="0" smtClean="0">
                <a:solidFill>
                  <a:schemeClr val="bg1"/>
                </a:solidFill>
                <a:latin typeface="Patua One" pitchFamily="2" charset="0"/>
              </a:rPr>
            </a:br>
            <a:r>
              <a:rPr lang="en-IN" sz="6000" b="0" dirty="0" smtClean="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a16="http://schemas.microsoft.com/office/drawing/2014/main" xmlns=""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a16="http://schemas.microsoft.com/office/drawing/2014/main" xmlns="" xmlns:lc="http://schemas.openxmlformats.org/drawingml/2006/lockedCanvas"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smtClean="0">
                <a:solidFill>
                  <a:schemeClr val="bg1"/>
                </a:solidFill>
                <a:latin typeface="Cooper Black" panose="0208090404030B020404" pitchFamily="18" charset="0"/>
              </a:rPr>
              <a:t>Day </a:t>
            </a:r>
            <a:r>
              <a:rPr lang="en-IN" sz="4400" dirty="0">
                <a:solidFill>
                  <a:schemeClr val="bg1"/>
                </a:solidFill>
                <a:latin typeface="Cooper Black" panose="0208090404030B020404" pitchFamily="18" charset="0"/>
              </a:rPr>
              <a:t>7</a:t>
            </a:r>
            <a:endParaRPr lang="en-US" sz="4400" dirty="0">
              <a:latin typeface="Cooper Black" panose="0208090404030B020404" pitchFamily="18" charset="0"/>
            </a:endParaRPr>
          </a:p>
        </p:txBody>
      </p:sp>
      <p:pic>
        <p:nvPicPr>
          <p:cNvPr id="13" name="Picture 12"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332655"/>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089150" ty="0" sx="57000" sy="57000" flip="none" algn="tl"/>
        </a:blipFill>
        <a:effectLst/>
      </p:bgPr>
    </p:bg>
    <p:spTree>
      <p:nvGrpSpPr>
        <p:cNvPr id="1" name=""/>
        <p:cNvGrpSpPr/>
        <p:nvPr/>
      </p:nvGrpSpPr>
      <p:grpSpPr>
        <a:xfrm>
          <a:off x="0" y="0"/>
          <a:ext cx="0" cy="0"/>
          <a:chOff x="0" y="0"/>
          <a:chExt cx="0" cy="0"/>
        </a:xfrm>
      </p:grpSpPr>
      <p:sp>
        <p:nvSpPr>
          <p:cNvPr id="5" name="Rectangle 4"/>
          <p:cNvSpPr/>
          <p:nvPr/>
        </p:nvSpPr>
        <p:spPr>
          <a:xfrm>
            <a:off x="-1" y="-27384"/>
            <a:ext cx="12188825"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7</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a16="http://schemas.microsoft.com/office/drawing/2014/main" xmlns="" id="{1E8BD2BC-59B0-4D30-97AE-9B4A2D8F7B41}"/>
              </a:ext>
            </a:extLst>
          </p:cNvPr>
          <p:cNvSpPr txBox="1"/>
          <p:nvPr/>
        </p:nvSpPr>
        <p:spPr>
          <a:xfrm>
            <a:off x="650533" y="899720"/>
            <a:ext cx="7964159" cy="707886"/>
          </a:xfrm>
          <a:prstGeom prst="rect">
            <a:avLst/>
          </a:prstGeom>
          <a:noFill/>
        </p:spPr>
        <p:txBody>
          <a:bodyPr wrap="square" rtlCol="0">
            <a:spAutoFit/>
          </a:bodyPr>
          <a:lstStyle/>
          <a:p>
            <a:pPr marL="285750" lvl="0" indent="-285750">
              <a:buFont typeface="Arial" panose="020B0604020202020204" pitchFamily="34" charset="0"/>
              <a:buChar char="•"/>
            </a:pPr>
            <a:r>
              <a:rPr lang="en-US" sz="2000" dirty="0" smtClean="0">
                <a:solidFill>
                  <a:schemeClr val="bg1"/>
                </a:solidFill>
              </a:rPr>
              <a:t>Calculation View</a:t>
            </a:r>
          </a:p>
          <a:p>
            <a:pPr marL="285750" lvl="0" indent="-285750">
              <a:buFont typeface="Arial" panose="020B0604020202020204" pitchFamily="34" charset="0"/>
              <a:buChar char="•"/>
            </a:pPr>
            <a:r>
              <a:rPr lang="en-US" sz="2000" dirty="0">
                <a:solidFill>
                  <a:schemeClr val="bg1"/>
                </a:solidFill>
              </a:rPr>
              <a:t>I</a:t>
            </a:r>
            <a:r>
              <a:rPr lang="en-US" sz="2000" dirty="0" smtClean="0">
                <a:solidFill>
                  <a:schemeClr val="bg1"/>
                </a:solidFill>
              </a:rPr>
              <a:t>mplementing </a:t>
            </a:r>
            <a:r>
              <a:rPr lang="en-US" sz="2000" dirty="0">
                <a:solidFill>
                  <a:schemeClr val="bg1"/>
                </a:solidFill>
              </a:rPr>
              <a:t>OIA  Using Calculation View </a:t>
            </a:r>
          </a:p>
        </p:txBody>
      </p:sp>
      <p:sp>
        <p:nvSpPr>
          <p:cNvPr id="7"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64812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Calculation View</a:t>
            </a:r>
          </a:p>
        </p:txBody>
      </p:sp>
      <p:pic>
        <p:nvPicPr>
          <p:cNvPr id="93" name="Picture 92">
            <a:extLst>
              <a:ext uri="{FF2B5EF4-FFF2-40B4-BE49-F238E27FC236}">
                <a16:creationId xmlns:a16="http://schemas.microsoft.com/office/drawing/2014/main" xmlns=""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a16="http://schemas.microsoft.com/office/drawing/2014/main" xmlns="" id="{27E5B41D-1DDF-48C9-A5AF-075F84492B68}"/>
              </a:ext>
            </a:extLst>
          </p:cNvPr>
          <p:cNvSpPr txBox="1"/>
          <p:nvPr/>
        </p:nvSpPr>
        <p:spPr>
          <a:xfrm>
            <a:off x="247878" y="982353"/>
            <a:ext cx="11696243" cy="923330"/>
          </a:xfrm>
          <a:prstGeom prst="rect">
            <a:avLst/>
          </a:prstGeom>
          <a:noFill/>
        </p:spPr>
        <p:txBody>
          <a:bodyPr wrap="square" rtlCol="0">
            <a:spAutoFit/>
          </a:bodyPr>
          <a:lstStyle/>
          <a:p>
            <a:pPr algn="just"/>
            <a:r>
              <a:rPr lang="en-US" sz="1800" dirty="0">
                <a:solidFill>
                  <a:schemeClr val="bg1"/>
                </a:solidFill>
              </a:rPr>
              <a:t>Calculation views provide a way to do flexible, complex logic in the database. They are built on top of one or more analytic or attribute views and allow you to do calculations after aggregation and grouping. Calculations are generally done after grouping at the attribute level and after aggregation at the analytic level.</a:t>
            </a:r>
          </a:p>
        </p:txBody>
      </p:sp>
      <p:pic>
        <p:nvPicPr>
          <p:cNvPr id="8" name="Picture 7"/>
          <p:cNvPicPr>
            <a:picLocks noChangeAspect="1"/>
          </p:cNvPicPr>
          <p:nvPr/>
        </p:nvPicPr>
        <p:blipFill>
          <a:blip r:embed="rId3"/>
          <a:stretch>
            <a:fillRect/>
          </a:stretch>
        </p:blipFill>
        <p:spPr>
          <a:xfrm>
            <a:off x="331302" y="1999074"/>
            <a:ext cx="11440000" cy="4349714"/>
          </a:xfrm>
          <a:prstGeom prst="rect">
            <a:avLst/>
          </a:prstGeom>
        </p:spPr>
      </p:pic>
      <p:sp>
        <p:nvSpPr>
          <p:cNvPr id="9"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48518045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itle 10"/>
          <p:cNvSpPr>
            <a:spLocks noGrp="1"/>
          </p:cNvSpPr>
          <p:nvPr>
            <p:ph type="title"/>
          </p:nvPr>
        </p:nvSpPr>
        <p:spPr/>
        <p:txBody>
          <a:bodyPr>
            <a:noAutofit/>
          </a:bodyPr>
          <a:lstStyle/>
          <a:p>
            <a:r>
              <a:rPr lang="en-US" dirty="0">
                <a:solidFill>
                  <a:schemeClr val="bg1"/>
                </a:solidFill>
                <a:latin typeface="Cooper Black" panose="0208090404030B020404" pitchFamily="18" charset="0"/>
              </a:rPr>
              <a:t>OIA Scenario Using Calculation View</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TextBox 5">
            <a:extLst>
              <a:ext uri="{FF2B5EF4-FFF2-40B4-BE49-F238E27FC236}">
                <a16:creationId xmlns="" xmlns:a16="http://schemas.microsoft.com/office/drawing/2014/main" id="{2668874E-C0FA-4ADA-BBF6-2FE5710B408A}"/>
              </a:ext>
            </a:extLst>
          </p:cNvPr>
          <p:cNvSpPr txBox="1"/>
          <p:nvPr/>
        </p:nvSpPr>
        <p:spPr>
          <a:xfrm>
            <a:off x="405780" y="923731"/>
            <a:ext cx="11586694" cy="1477328"/>
          </a:xfrm>
          <a:prstGeom prst="rect">
            <a:avLst/>
          </a:prstGeom>
          <a:noFill/>
        </p:spPr>
        <p:txBody>
          <a:bodyPr wrap="square" rtlCol="0">
            <a:spAutoFit/>
          </a:bodyPr>
          <a:lstStyle/>
          <a:p>
            <a:r>
              <a:rPr lang="en-US" sz="1800" dirty="0">
                <a:solidFill>
                  <a:schemeClr val="bg1"/>
                </a:solidFill>
              </a:rPr>
              <a:t>Mr. James told about me to the CIO of the company last week on Christmas dinner. The CIO is very impressed by listening my stories how I helped Mr. James. Now he want me to help him as well.</a:t>
            </a:r>
          </a:p>
          <a:p>
            <a:r>
              <a:rPr lang="en-US" sz="1800" dirty="0">
                <a:solidFill>
                  <a:schemeClr val="bg1"/>
                </a:solidFill>
              </a:rPr>
              <a:t>He called me for a 1:1 meeting this morning. He was a secret task by the CEO of the co. Since quite a long time there were multiple escalations going on in co. for unpaid bills to their vendors and also customers who are unhappy due to unavailability of stocks.</a:t>
            </a:r>
          </a:p>
        </p:txBody>
      </p:sp>
      <p:pic>
        <p:nvPicPr>
          <p:cNvPr id="8" name="Picture 2" descr="Free Vector | Successful business meeting or job interview"/>
          <p:cNvPicPr>
            <a:picLocks noChangeAspect="1" noChangeArrowheads="1"/>
          </p:cNvPicPr>
          <p:nvPr/>
        </p:nvPicPr>
        <p:blipFill rotWithShape="1">
          <a:blip r:embed="rId3">
            <a:extLst>
              <a:ext uri="{28A0092B-C50C-407E-A947-70E740481C1C}">
                <a14:useLocalDpi xmlns:a14="http://schemas.microsoft.com/office/drawing/2010/main" val="0"/>
              </a:ext>
            </a:extLst>
          </a:blip>
          <a:srcRect t="13042" b="14480"/>
          <a:stretch/>
        </p:blipFill>
        <p:spPr bwMode="auto">
          <a:xfrm>
            <a:off x="3068658" y="2276872"/>
            <a:ext cx="5861807" cy="424847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587783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294212" y="3140968"/>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7</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a16="http://schemas.microsoft.com/office/drawing/2014/main" xmlns=""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1026"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10" name="Footer Placeholder 45">
            <a:extLst>
              <a:ext uri="{FF2B5EF4-FFF2-40B4-BE49-F238E27FC236}">
                <a16:creationId xmlns="" xmlns:a16="http://schemas.microsoft.com/office/drawing/2014/main" id="{90E33047-DFF5-4690-8905-31E4C115EFDC}"/>
              </a:ext>
            </a:extLst>
          </p:cNvPr>
          <p:cNvSpPr txBox="1">
            <a:spLocks/>
          </p:cNvSpPr>
          <p:nvPr/>
        </p:nvSpPr>
        <p:spPr>
          <a:xfrm>
            <a:off x="8614692" y="6525344"/>
            <a:ext cx="3528392" cy="287537"/>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smtClean="0">
                <a:solidFill>
                  <a:schemeClr val="bg1"/>
                </a:solidFill>
                <a:latin typeface="Calibri" panose="020F0502020204030204"/>
              </a:rPr>
              <a:t>Trainer: Anubhav Oberoy &amp; Shubham Singh</a:t>
            </a:r>
            <a:endParaRPr lang="en-US" sz="1400" dirty="0">
              <a:solidFill>
                <a:schemeClr val="bg1"/>
              </a:solidFill>
              <a:latin typeface="Calibri" panose="020F0502020204030204"/>
            </a:endParaRPr>
          </a:p>
        </p:txBody>
      </p:sp>
    </p:spTree>
    <p:extLst>
      <p:ext uri="{BB962C8B-B14F-4D97-AF65-F5344CB8AC3E}">
        <p14:creationId xmlns:p14="http://schemas.microsoft.com/office/powerpoint/2010/main" val="249762162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smtClean="0">
                <a:solidFill>
                  <a:schemeClr val="bg1"/>
                </a:solidFill>
                <a:ea typeface="Segoe UI" panose="020B0502040204020203" pitchFamily="34" charset="0"/>
                <a:cs typeface="Segoe UI" panose="020B0502040204020203" pitchFamily="34" charset="0"/>
              </a:rPr>
              <a:t>Anubhav Oberoy &amp; Shubham Singh</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2"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8614692" y="6525344"/>
            <a:ext cx="3528392" cy="2875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Calibri" panose="020F0502020204030204"/>
              </a:rPr>
              <a:t>Trainer: </a:t>
            </a:r>
            <a:r>
              <a:rPr lang="en-US" sz="1400" noProof="0" dirty="0" smtClean="0">
                <a:solidFill>
                  <a:schemeClr val="bg1"/>
                </a:solidFill>
                <a:latin typeface="Calibri" panose="020F0502020204030204"/>
              </a:rPr>
              <a:t>Anubhav Oberoy &amp; Shubham Singh</a:t>
            </a:r>
            <a:endParaRPr kumimoji="0" lang="en-US" sz="1400"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9455</TotalTime>
  <Words>266</Words>
  <Application>Microsoft Office PowerPoint</Application>
  <PresentationFormat>Custom</PresentationFormat>
  <Paragraphs>45</Paragraphs>
  <Slides>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Arial Black</vt:lpstr>
      <vt:lpstr>Arial Bold</vt:lpstr>
      <vt:lpstr>Calibri</vt:lpstr>
      <vt:lpstr>Cooper Black</vt:lpstr>
      <vt:lpstr>Open Sans</vt:lpstr>
      <vt:lpstr>Patua One</vt:lpstr>
      <vt:lpstr>Segoe UI</vt:lpstr>
      <vt:lpstr>Segoe UI Bold</vt:lpstr>
      <vt:lpstr>Office Theme</vt:lpstr>
      <vt:lpstr>ABAP on Hana s/4 Hana Training</vt:lpstr>
      <vt:lpstr>Agenda – Day 7</vt:lpstr>
      <vt:lpstr>Calculation View</vt:lpstr>
      <vt:lpstr>OIA Scenario Using Calculation View</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272</cp:revision>
  <dcterms:created xsi:type="dcterms:W3CDTF">2013-09-12T13:05:01Z</dcterms:created>
  <dcterms:modified xsi:type="dcterms:W3CDTF">2021-10-27T11:10:15Z</dcterms:modified>
</cp:coreProperties>
</file>